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257" r:id="rId4"/>
    <p:sldId id="258" r:id="rId5"/>
    <p:sldId id="263" r:id="rId6"/>
    <p:sldId id="304" r:id="rId7"/>
    <p:sldId id="276" r:id="rId8"/>
    <p:sldId id="305" r:id="rId9"/>
    <p:sldId id="306" r:id="rId10"/>
    <p:sldId id="277" r:id="rId11"/>
    <p:sldId id="308" r:id="rId12"/>
    <p:sldId id="309" r:id="rId13"/>
    <p:sldId id="311" r:id="rId14"/>
    <p:sldId id="310" r:id="rId15"/>
    <p:sldId id="307" r:id="rId16"/>
    <p:sldId id="312" r:id="rId17"/>
    <p:sldId id="313" r:id="rId18"/>
    <p:sldId id="317" r:id="rId19"/>
    <p:sldId id="319" r:id="rId20"/>
    <p:sldId id="318" r:id="rId21"/>
    <p:sldId id="320" r:id="rId22"/>
    <p:sldId id="278" r:id="rId23"/>
    <p:sldId id="315" r:id="rId24"/>
    <p:sldId id="316" r:id="rId25"/>
    <p:sldId id="27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>
          <p15:clr>
            <a:srgbClr val="A4A3A4"/>
          </p15:clr>
        </p15:guide>
        <p15:guide id="2" pos="39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3" d="100"/>
          <a:sy n="163" d="100"/>
        </p:scale>
        <p:origin x="222" y="150"/>
      </p:cViewPr>
      <p:guideLst>
        <p:guide orient="horz" pos="2126"/>
        <p:guide pos="39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  <a:cs typeface="思源宋体" panose="02020700000000000000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700000000000000" pitchFamily="18" charset="-122"/>
              </a:rPr>
              <a:t>2022-12-29</a:t>
            </a:fld>
            <a:endParaRPr lang="zh-CN" altLang="en-US">
              <a:cs typeface="思源宋体" panose="02020700000000000000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  <a:cs typeface="思源宋体" panose="02020700000000000000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700000000000000" pitchFamily="18" charset="-122"/>
              </a:rPr>
              <a:t>‹#›</a:t>
            </a:fld>
            <a:endParaRPr lang="zh-CN" altLang="en-US">
              <a:cs typeface="思源宋体" panose="020207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17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42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思源宋体" panose="02020700000000000000" pitchFamily="18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232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123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31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888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62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906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9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3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7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57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16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4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36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67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644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6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2022-12-29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97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2022-12-29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61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70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23818" y="6712767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32283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2CE67385-41BA-4D28-857C-9E48547FF120}" type="datetimeFigureOut">
              <a:rPr lang="zh-CN" altLang="en-US" smtClean="0"/>
              <a:t>2022-12-29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  <a:cs typeface="思源宋体" panose="02020700000000000000" pitchFamily="18" charset="-122"/>
              </a:defRPr>
            </a:lvl1pPr>
          </a:lstStyle>
          <a:p>
            <a:fld id="{771DEDB1-E77C-463E-9E7E-3B4586D47F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思源宋体" panose="02020700000000000000" pitchFamily="18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60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1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png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1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0" Type="http://schemas.openxmlformats.org/officeDocument/2006/relationships/image" Target="../media/image65.png"/><Relationship Id="rId4" Type="http://schemas.openxmlformats.org/officeDocument/2006/relationships/image" Target="../media/image2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8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6" Type="http://schemas.openxmlformats.org/officeDocument/2006/relationships/image" Target="../media/image82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0.pn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11"/>
          <p:cNvSpPr/>
          <p:nvPr userDrawn="1"/>
        </p:nvSpPr>
        <p:spPr>
          <a:xfrm rot="5400000">
            <a:off x="4117340" y="1579880"/>
            <a:ext cx="3802380" cy="3697605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042160" y="2768600"/>
            <a:ext cx="810704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RIS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辅助的无线通信系统加权和速率最大化</a:t>
            </a:r>
            <a:endParaRPr lang="zh-CN" sz="3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418455" y="4264660"/>
            <a:ext cx="1123950" cy="6350"/>
          </a:xfrm>
          <a:prstGeom prst="line">
            <a:avLst/>
          </a:prstGeom>
          <a:ln w="28575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 userDrawn="1"/>
        </p:nvSpPr>
        <p:spPr>
          <a:xfrm>
            <a:off x="2207895" y="4264660"/>
            <a:ext cx="7545705" cy="77745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S220101125-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饶益民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组员：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S220101226-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朱宇、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S220101085-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刘成祥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32"/>
          <p:cNvSpPr txBox="1"/>
          <p:nvPr userDrawn="1"/>
        </p:nvSpPr>
        <p:spPr>
          <a:xfrm>
            <a:off x="1717431" y="3837959"/>
            <a:ext cx="880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/>
              <a:t>H. Guo, Y.-C. Liang, J. Chen, and E. G. Larsson, “Weighted sum-rate maximization for reconfigurable intelligent surface aided wireless networks,” IEEE Transactions on Wireless Communications, vol. 19, no. 5, pp. 3064–3076, May 2020.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36719" y="1675607"/>
                <a:ext cx="9766372" cy="448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Riemannian conjugate gradient (RCG) algorithm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1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）计算黎曼梯度</a:t>
                </a: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2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）搜索方向</a:t>
                </a: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3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）更新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ALTERNATING OPTIMIZATION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算法复杂度</a:t>
                </a: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9" y="1675607"/>
                <a:ext cx="9766372" cy="4480073"/>
              </a:xfrm>
              <a:prstGeom prst="rect">
                <a:avLst/>
              </a:prstGeom>
              <a:blipFill>
                <a:blip r:embed="rId6"/>
                <a:stretch>
                  <a:fillRect l="-375" b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5062F5E-E5B4-11D3-5471-7A36F79FE7FB}"/>
              </a:ext>
            </a:extLst>
          </p:cNvPr>
          <p:cNvSpPr txBox="1"/>
          <p:nvPr/>
        </p:nvSpPr>
        <p:spPr>
          <a:xfrm>
            <a:off x="1165225" y="668655"/>
            <a:ext cx="2444874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ALTERNATING OPTIMIZATION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69E4914-76CF-68F7-0611-7289B0105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332" y="2448605"/>
            <a:ext cx="3354780" cy="3891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EB5148-55FB-EA7D-4267-B403181FE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6332" y="2938629"/>
            <a:ext cx="1166750" cy="5204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11CC7F-4926-D88D-EF3C-A9C95719E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722" y="2998571"/>
            <a:ext cx="3206441" cy="105091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3D52176-A6C7-0DD9-93D3-61C129748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6332" y="3559994"/>
            <a:ext cx="2237023" cy="34921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437EF6F-2B63-2402-1114-50F6B158A2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6332" y="3961365"/>
            <a:ext cx="2171205" cy="343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AE66318-7CE3-8CCA-8D6F-4C1B765568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6332" y="4585562"/>
            <a:ext cx="1576874" cy="5665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7CDF510-B5F7-AC32-6498-B35EBC0D96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4669" y="5813598"/>
            <a:ext cx="3314729" cy="3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09650" y="1214989"/>
            <a:ext cx="10206619" cy="484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(A) 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Closed-Form fractional programming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FP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)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Approach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(B) </a:t>
            </a:r>
            <a:r>
              <a:rPr lang="en-US" altLang="zh-CN" sz="1600" i="1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Prox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-Linear Update for W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LOW-COMPLEXITY BCD		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THE PERFECT CSI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(C) 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Successive Convex Approximation for Updating </a:t>
            </a:r>
            <a:r>
              <a:rPr lang="el-GR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θ</a:t>
            </a:r>
            <a:endParaRPr lang="en-US" altLang="zh-CN" sz="1600" i="1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(D) 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Algorithm Development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		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</a:t>
            </a: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E8687EBA-AEFF-0E21-C9F8-8246998C57D9}"/>
              </a:ext>
            </a:extLst>
          </p:cNvPr>
          <p:cNvSpPr/>
          <p:nvPr/>
        </p:nvSpPr>
        <p:spPr>
          <a:xfrm>
            <a:off x="4126675" y="1430977"/>
            <a:ext cx="516577" cy="36991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FF0817-8071-449D-CAE9-EDDCE9BEABC5}"/>
              </a:ext>
            </a:extLst>
          </p:cNvPr>
          <p:cNvSpPr txBox="1"/>
          <p:nvPr/>
        </p:nvSpPr>
        <p:spPr>
          <a:xfrm>
            <a:off x="1165225" y="668655"/>
            <a:ext cx="1851107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LOW-COMPLEXITY BCD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875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6719" y="1675607"/>
            <a:ext cx="9766372" cy="448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(A)Closed-Form FP Approach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 (1)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Lagrangian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Dual Transform					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s.t.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 (2)Quadratic Transform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62F5E-E5B4-11D3-5471-7A36F79FE7FB}"/>
              </a:ext>
            </a:extLst>
          </p:cNvPr>
          <p:cNvSpPr txBox="1"/>
          <p:nvPr/>
        </p:nvSpPr>
        <p:spPr>
          <a:xfrm>
            <a:off x="1165225" y="668655"/>
            <a:ext cx="3323648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LOW-COMPLEXITY BCD - Closed-Form FP Approach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6F37F-FCBF-A963-4360-AF8F7A3FE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749" y="2313020"/>
            <a:ext cx="2994920" cy="6592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50B80A-561E-27A0-2093-A338F569E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457" y="2504254"/>
            <a:ext cx="1474332" cy="2767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7C9A1E-6F26-01D0-A226-FED65BEF3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6332" y="3144989"/>
            <a:ext cx="4218603" cy="5680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CC53C3-2068-4E55-A955-3CA32F6C6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332" y="3713011"/>
            <a:ext cx="4032649" cy="948115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60629CB1-31A0-228C-7B79-F86FC9D9C3E9}"/>
              </a:ext>
            </a:extLst>
          </p:cNvPr>
          <p:cNvSpPr/>
          <p:nvPr/>
        </p:nvSpPr>
        <p:spPr>
          <a:xfrm>
            <a:off x="2523507" y="3370361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1D84E28C-A440-789F-4A97-24D6B9C45655}"/>
              </a:ext>
            </a:extLst>
          </p:cNvPr>
          <p:cNvSpPr/>
          <p:nvPr/>
        </p:nvSpPr>
        <p:spPr>
          <a:xfrm>
            <a:off x="2203450" y="3992087"/>
            <a:ext cx="670379" cy="211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2200C12-3067-4BCA-E69F-A15BFDA21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2877" y="4620745"/>
            <a:ext cx="1395442" cy="6042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45D99D-D890-551D-FB8F-B36B37FD0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6332" y="5225010"/>
            <a:ext cx="3538847" cy="661004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20E5E03B-8F45-628A-273B-F54AC43359B1}"/>
              </a:ext>
            </a:extLst>
          </p:cNvPr>
          <p:cNvSpPr/>
          <p:nvPr/>
        </p:nvSpPr>
        <p:spPr>
          <a:xfrm>
            <a:off x="2523507" y="5494651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93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4D7855B-17BA-D31A-57D1-22C9631CD804}"/>
              </a:ext>
            </a:extLst>
          </p:cNvPr>
          <p:cNvCxnSpPr>
            <a:cxnSpLocks/>
          </p:cNvCxnSpPr>
          <p:nvPr/>
        </p:nvCxnSpPr>
        <p:spPr>
          <a:xfrm>
            <a:off x="5582118" y="1566062"/>
            <a:ext cx="25912" cy="4616532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AACE134-8A9F-8020-5FE7-8BFD10CFC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2" y="2693800"/>
            <a:ext cx="2554111" cy="3364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DFA579-1DA7-0C50-C889-EAB8F4F4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0065"/>
            <a:ext cx="3999664" cy="1908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04E974-F236-8687-58C0-13D41C447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67336"/>
            <a:ext cx="2556922" cy="11434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407FA1-3108-0CBC-EEC4-5C6367FE8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411" y="5012529"/>
            <a:ext cx="2027901" cy="3602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2EEBF2-264C-F694-32A6-A328EC4F3D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0411" y="5538437"/>
            <a:ext cx="1180517" cy="2367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9CE8642-9FE1-B08A-412B-5481EE64107F}"/>
              </a:ext>
            </a:extLst>
          </p:cNvPr>
          <p:cNvSpPr/>
          <p:nvPr/>
        </p:nvSpPr>
        <p:spPr>
          <a:xfrm>
            <a:off x="958126" y="2494963"/>
            <a:ext cx="4427509" cy="1937832"/>
          </a:xfrm>
          <a:prstGeom prst="roundRect">
            <a:avLst>
              <a:gd name="adj" fmla="val 6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8BE6A52-0F3B-97A6-677F-9C75D2D635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748" y="3338727"/>
            <a:ext cx="2119150" cy="9440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10100EF-4FEC-0BE9-2E5C-2FD4FA0BF1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708" y="3045911"/>
            <a:ext cx="2381919" cy="25687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F56D9E3-6136-1324-AE8F-4A8EFB7550E4}"/>
              </a:ext>
            </a:extLst>
          </p:cNvPr>
          <p:cNvSpPr txBox="1"/>
          <p:nvPr/>
        </p:nvSpPr>
        <p:spPr>
          <a:xfrm>
            <a:off x="1165225" y="668655"/>
            <a:ext cx="1851107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LOW-COMPLEXITY BCD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744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36719" y="1314202"/>
                <a:ext cx="9766372" cy="5218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Algorithm 1				</a:t>
                </a:r>
                <a:r>
                  <a:rPr lang="en-US" altLang="zh-CN" sz="1600" i="1" dirty="0" err="1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prox</a:t>
                </a:r>
                <a:r>
                  <a:rPr lang="en-US" altLang="zh-CN" sz="16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-linear method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gradient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				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其中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&gt;0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，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𝑡𝑟𝑎𝑛𝑠𝑚𝑖𝑡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𝑝𝑜𝑤𝑒𝑟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+mn-ea"/>
                        <a:sym typeface="+mn-lt"/>
                      </a:rPr>
                      <m:t>𝑐𝑜𝑛𝑠𝑡𝑟𝑎𝑖𝑛𝑡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Disadvantage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：①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iteration numbers high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        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②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matrix inverse operation expensive	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 	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其中</a:t>
                </a: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9" y="1314202"/>
                <a:ext cx="9766372" cy="5218736"/>
              </a:xfrm>
              <a:prstGeom prst="rect">
                <a:avLst/>
              </a:prstGeom>
              <a:blipFill>
                <a:blip r:embed="rId6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5062F5E-E5B4-11D3-5471-7A36F79FE7FB}"/>
              </a:ext>
            </a:extLst>
          </p:cNvPr>
          <p:cNvSpPr txBox="1"/>
          <p:nvPr/>
        </p:nvSpPr>
        <p:spPr>
          <a:xfrm>
            <a:off x="1165225" y="668655"/>
            <a:ext cx="3092079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LOW-COMPLEXITY BCD - </a:t>
            </a:r>
            <a:r>
              <a:rPr lang="en-US" altLang="zh-CN" sz="1000" dirty="0" err="1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Prox</a:t>
            </a: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-Linear Update for W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DD77A9-2B5D-E4D4-A4FA-D374A03A2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976" y="1778196"/>
            <a:ext cx="1989211" cy="6839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CA5B24-CF05-76B3-104C-FD443C8E3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976" y="2486623"/>
            <a:ext cx="2090058" cy="2761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B97571-3B1E-1DCB-E1E0-E75C1C4C3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65" y="3155913"/>
            <a:ext cx="4109055" cy="5832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721D2A-BDED-1142-2864-E8CE1020C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555" y="1688660"/>
            <a:ext cx="5126618" cy="112283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666250B-8528-6241-72D2-F6BE0F8E0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0318" y="3078170"/>
            <a:ext cx="4252773" cy="132201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D9AF4C2-05EC-46DB-6E82-2F2F2C277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2979" y="4400182"/>
            <a:ext cx="3312837" cy="1322012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9AF8F70E-E7B4-73A4-4D87-6FDCE228E444}"/>
              </a:ext>
            </a:extLst>
          </p:cNvPr>
          <p:cNvSpPr/>
          <p:nvPr/>
        </p:nvSpPr>
        <p:spPr>
          <a:xfrm>
            <a:off x="508322" y="3386683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3BE2BB-55B0-32D7-E59A-EB96AAF4D8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3739" y="5810211"/>
            <a:ext cx="2566074" cy="420845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7700CD6-73B0-2E7E-BBB4-07275A355AF7}"/>
              </a:ext>
            </a:extLst>
          </p:cNvPr>
          <p:cNvCxnSpPr>
            <a:cxnSpLocks/>
          </p:cNvCxnSpPr>
          <p:nvPr/>
        </p:nvCxnSpPr>
        <p:spPr>
          <a:xfrm>
            <a:off x="5281298" y="1422711"/>
            <a:ext cx="25912" cy="4616532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5891508B-07B4-4034-1214-BECED6647E68}"/>
              </a:ext>
            </a:extLst>
          </p:cNvPr>
          <p:cNvSpPr/>
          <p:nvPr/>
        </p:nvSpPr>
        <p:spPr>
          <a:xfrm>
            <a:off x="6126728" y="4542210"/>
            <a:ext cx="171536" cy="116468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0B8EDC7-A272-3040-6A0C-336BEFD990CD}"/>
              </a:ext>
            </a:extLst>
          </p:cNvPr>
          <p:cNvSpPr/>
          <p:nvPr/>
        </p:nvSpPr>
        <p:spPr>
          <a:xfrm>
            <a:off x="1212850" y="1688660"/>
            <a:ext cx="2540000" cy="12727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983CDCD0-F5B5-1EEA-E40C-33F3933A8357}"/>
              </a:ext>
            </a:extLst>
          </p:cNvPr>
          <p:cNvSpPr/>
          <p:nvPr/>
        </p:nvSpPr>
        <p:spPr>
          <a:xfrm>
            <a:off x="5645150" y="1688660"/>
            <a:ext cx="5329904" cy="11646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6719" y="1675607"/>
            <a:ext cx="9766372" cy="484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其中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令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         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其中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     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其中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62F5E-E5B4-11D3-5471-7A36F79FE7FB}"/>
              </a:ext>
            </a:extLst>
          </p:cNvPr>
          <p:cNvSpPr txBox="1"/>
          <p:nvPr/>
        </p:nvSpPr>
        <p:spPr>
          <a:xfrm>
            <a:off x="1165225" y="668655"/>
            <a:ext cx="4315237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LOW-COMPLEXITY BCD - Successive Convex Approximation for Updating </a:t>
            </a:r>
            <a:r>
              <a:rPr lang="el-GR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θ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4C843-0AD3-E4C1-4C0A-3A97C9C2C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225" y="1863672"/>
            <a:ext cx="4241470" cy="798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ED884-DDDB-55AB-DBEE-F5460C044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929" y="2760384"/>
            <a:ext cx="1805031" cy="5550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F8DFD5-D9FD-68D2-F95D-3BD780DA5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929" y="3333244"/>
            <a:ext cx="3950525" cy="5905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928B56-D4B7-E637-CD6B-AE889FADDA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795" y="4337398"/>
            <a:ext cx="1010932" cy="3011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3F9B50-C1EE-3C66-916A-E93215893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4525" y="4692834"/>
            <a:ext cx="5037364" cy="477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7397723-0CAC-4DF6-B8AA-D3938548DA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1148" y="5418876"/>
            <a:ext cx="1581158" cy="2565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A363D3-D321-38D8-CB69-C33D2C42F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5045" y="1799060"/>
            <a:ext cx="2376805" cy="41925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38B628B0-A950-9974-AD43-84B9C154C869}"/>
              </a:ext>
            </a:extLst>
          </p:cNvPr>
          <p:cNvSpPr/>
          <p:nvPr/>
        </p:nvSpPr>
        <p:spPr>
          <a:xfrm>
            <a:off x="834489" y="4870733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56A7C14-334D-387E-F000-E2ABF9E5AD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2913" y="2534759"/>
            <a:ext cx="2161065" cy="755352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7C54CABE-A47A-24B4-9795-5940E6ACF106}"/>
              </a:ext>
            </a:extLst>
          </p:cNvPr>
          <p:cNvSpPr/>
          <p:nvPr/>
        </p:nvSpPr>
        <p:spPr>
          <a:xfrm>
            <a:off x="6785307" y="1947824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8F57B98-F9EB-9FC0-2B35-EAE6F68B3B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4805" y="3519585"/>
            <a:ext cx="5111750" cy="45009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075B20F-997F-E926-A6B2-9189F44603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2913" y="4367244"/>
            <a:ext cx="3027045" cy="2646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F549691-28B6-B581-174C-8EF66D74DC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1352" y="4963636"/>
            <a:ext cx="1984185" cy="652335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848C3E3-19D4-BB01-F27C-D60CCC622103}"/>
              </a:ext>
            </a:extLst>
          </p:cNvPr>
          <p:cNvSpPr/>
          <p:nvPr/>
        </p:nvSpPr>
        <p:spPr>
          <a:xfrm>
            <a:off x="793750" y="1863672"/>
            <a:ext cx="5037364" cy="2097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4CFF66-8F0C-2CA6-A5BF-939729C4371F}"/>
              </a:ext>
            </a:extLst>
          </p:cNvPr>
          <p:cNvSpPr/>
          <p:nvPr/>
        </p:nvSpPr>
        <p:spPr>
          <a:xfrm>
            <a:off x="7397749" y="2449658"/>
            <a:ext cx="2271395" cy="8839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C1A2954C-4F86-644A-BFC4-C668BE5655BB}"/>
              </a:ext>
            </a:extLst>
          </p:cNvPr>
          <p:cNvSpPr/>
          <p:nvPr/>
        </p:nvSpPr>
        <p:spPr>
          <a:xfrm>
            <a:off x="6831460" y="5289803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76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6719" y="1675607"/>
            <a:ext cx="9766372" cy="484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BCD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算法复杂度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gradient						     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改进算法复杂度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062F5E-E5B4-11D3-5471-7A36F79FE7FB}"/>
              </a:ext>
            </a:extLst>
          </p:cNvPr>
          <p:cNvSpPr txBox="1"/>
          <p:nvPr/>
        </p:nvSpPr>
        <p:spPr>
          <a:xfrm>
            <a:off x="1165225" y="668655"/>
            <a:ext cx="3152775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LOW-COMPLEXITY BCD - Algorithm Development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EE2F57-8DC5-5B45-AA91-161D0E3E5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412" y="1841187"/>
            <a:ext cx="2986786" cy="2561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4CF33A-C533-40B1-8585-B7C1CA3B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509" y="2520275"/>
            <a:ext cx="4745581" cy="52316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C3D9EEF-CBC1-B145-B3C6-FDD0ABA5B12C}"/>
              </a:ext>
            </a:extLst>
          </p:cNvPr>
          <p:cNvSpPr/>
          <p:nvPr/>
        </p:nvSpPr>
        <p:spPr>
          <a:xfrm>
            <a:off x="2514600" y="1586878"/>
            <a:ext cx="5105400" cy="6927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665E879-5011-C542-3858-E6ABE2CE9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898" y="3209881"/>
            <a:ext cx="4876802" cy="47489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D186949-DFF4-7F6C-0D63-0BA408E48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8560" y="3778307"/>
            <a:ext cx="2268881" cy="78495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BA1C7AC-16A8-EF0A-B871-604CB8EE2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9974" y="4707197"/>
            <a:ext cx="3562351" cy="61928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5C6C21C-7BC4-553E-2201-1B8C9DFE6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1521" y="5468190"/>
            <a:ext cx="3562350" cy="406929"/>
          </a:xfrm>
          <a:prstGeom prst="rect">
            <a:avLst/>
          </a:prstGeom>
        </p:spPr>
      </p:pic>
      <p:sp>
        <p:nvSpPr>
          <p:cNvPr id="37" name="箭头: 右 36">
            <a:extLst>
              <a:ext uri="{FF2B5EF4-FFF2-40B4-BE49-F238E27FC236}">
                <a16:creationId xmlns:a16="http://schemas.microsoft.com/office/drawing/2014/main" id="{C9083ECF-C5A3-B2B3-57EB-41603A71EE89}"/>
              </a:ext>
            </a:extLst>
          </p:cNvPr>
          <p:cNvSpPr/>
          <p:nvPr/>
        </p:nvSpPr>
        <p:spPr>
          <a:xfrm>
            <a:off x="2741612" y="5610793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821FB2E-0FBF-755D-6197-DA93B06FC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0" y="6189345"/>
            <a:ext cx="3467100" cy="261353"/>
          </a:xfrm>
          <a:prstGeom prst="rect">
            <a:avLst/>
          </a:pr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1449503A-17D4-93A4-A386-D56916D48D46}"/>
              </a:ext>
            </a:extLst>
          </p:cNvPr>
          <p:cNvSpPr/>
          <p:nvPr/>
        </p:nvSpPr>
        <p:spPr>
          <a:xfrm>
            <a:off x="2511616" y="5967821"/>
            <a:ext cx="5540184" cy="6927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7196" y="1214989"/>
            <a:ext cx="11744696" cy="447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</a:t>
            </a:r>
            <a:endParaRPr lang="en-US" altLang="zh-CN" sz="1600" i="1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(A) 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Solve the Inner-Layer Subproblem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		</a:t>
            </a:r>
            <a:endParaRPr lang="en-US" altLang="zh-CN" sz="1600" i="1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</a:t>
            </a:r>
          </a:p>
          <a:p>
            <a:pPr>
              <a:lnSpc>
                <a:spcPct val="150000"/>
              </a:lnSpc>
            </a:pP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EXTEND THE NON-CONVEX BCD		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    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THE IMPERFECT CSI 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1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Stochastic SCA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	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(B) 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Stochastic Successive Convex Approximation	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Design Surrogate Function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		3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Gradient Projection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				</a:t>
            </a: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E8687EBA-AEFF-0E21-C9F8-8246998C57D9}"/>
              </a:ext>
            </a:extLst>
          </p:cNvPr>
          <p:cNvSpPr/>
          <p:nvPr/>
        </p:nvSpPr>
        <p:spPr>
          <a:xfrm>
            <a:off x="3456776" y="2196936"/>
            <a:ext cx="516577" cy="22295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FF0817-8071-449D-CAE9-EDDCE9BEABC5}"/>
              </a:ext>
            </a:extLst>
          </p:cNvPr>
          <p:cNvSpPr txBox="1"/>
          <p:nvPr/>
        </p:nvSpPr>
        <p:spPr>
          <a:xfrm>
            <a:off x="1165225" y="668655"/>
            <a:ext cx="2282825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EXTEND THE NON-CONVEX BCD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58E429F6-C166-B348-EEB3-65A1B8AEA78D}"/>
              </a:ext>
            </a:extLst>
          </p:cNvPr>
          <p:cNvSpPr/>
          <p:nvPr/>
        </p:nvSpPr>
        <p:spPr>
          <a:xfrm>
            <a:off x="8090989" y="3722915"/>
            <a:ext cx="255320" cy="14072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3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6719" y="1675607"/>
            <a:ext cx="9766372" cy="448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Closed-Form FP Approach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     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BCD Approach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8BCF35-0949-9E8C-49E5-4B88D7E76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69" y="2308468"/>
            <a:ext cx="4312881" cy="2385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21A22-2C2E-0392-2DA6-05F432D16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209" y="2722734"/>
            <a:ext cx="4312882" cy="13463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89FB86E-8C2A-9E59-5326-7103F289E2D1}"/>
              </a:ext>
            </a:extLst>
          </p:cNvPr>
          <p:cNvSpPr txBox="1"/>
          <p:nvPr/>
        </p:nvSpPr>
        <p:spPr>
          <a:xfrm>
            <a:off x="1165225" y="668655"/>
            <a:ext cx="4181475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EXTEND THE NON-CONVEX BCD - Solve the Inner-Layer Subproblem 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72620C6-6B87-7A16-7AEC-C7762C92C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0248" y="5786852"/>
            <a:ext cx="2734828" cy="367645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D7BFEBA-E349-B9F6-2A6B-96CB900FC1FB}"/>
              </a:ext>
            </a:extLst>
          </p:cNvPr>
          <p:cNvSpPr/>
          <p:nvPr/>
        </p:nvSpPr>
        <p:spPr>
          <a:xfrm>
            <a:off x="835910" y="2203899"/>
            <a:ext cx="4683372" cy="25947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6431DC2-BCB0-C3B6-B6DA-C9C76D4B32C5}"/>
              </a:ext>
            </a:extLst>
          </p:cNvPr>
          <p:cNvSpPr/>
          <p:nvPr/>
        </p:nvSpPr>
        <p:spPr>
          <a:xfrm>
            <a:off x="5967351" y="2664460"/>
            <a:ext cx="4963885" cy="15335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弧形 13">
            <a:extLst>
              <a:ext uri="{FF2B5EF4-FFF2-40B4-BE49-F238E27FC236}">
                <a16:creationId xmlns:a16="http://schemas.microsoft.com/office/drawing/2014/main" id="{A38A1960-CCDA-CCFB-173D-F3FD5C7852EE}"/>
              </a:ext>
            </a:extLst>
          </p:cNvPr>
          <p:cNvSpPr/>
          <p:nvPr/>
        </p:nvSpPr>
        <p:spPr>
          <a:xfrm>
            <a:off x="5145361" y="5005085"/>
            <a:ext cx="1123694" cy="6060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E7F66CE-1873-A8CB-8EFC-09476DD40111}"/>
              </a:ext>
            </a:extLst>
          </p:cNvPr>
          <p:cNvSpPr/>
          <p:nvPr/>
        </p:nvSpPr>
        <p:spPr>
          <a:xfrm>
            <a:off x="4453246" y="5786852"/>
            <a:ext cx="2968831" cy="367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75D7A0A6-956B-FEF5-1F64-C14FD1AF2C58}"/>
              </a:ext>
            </a:extLst>
          </p:cNvPr>
          <p:cNvSpPr/>
          <p:nvPr/>
        </p:nvSpPr>
        <p:spPr>
          <a:xfrm>
            <a:off x="4009694" y="5914587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36719" y="1675607"/>
                <a:ext cx="9766372" cy="484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(1)</a:t>
                </a:r>
                <a:r>
                  <a:rPr lang="en-US" altLang="zh-CN" sz="16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 Stochastic SCA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(3) Gradient Projection for 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ea"/>
                            <a:sym typeface="+mn-lt"/>
                          </a:rPr>
                          <m:t>𝜑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+mn-ea"/>
                            <a:sym typeface="+mn-lt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	gradient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(2) Design Surrogate Function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其中</a:t>
                </a: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9" y="1675607"/>
                <a:ext cx="9766372" cy="4849404"/>
              </a:xfrm>
              <a:prstGeom prst="rect">
                <a:avLst/>
              </a:prstGeom>
              <a:blipFill>
                <a:blip r:embed="rId6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89FB86E-8C2A-9E59-5326-7103F289E2D1}"/>
              </a:ext>
            </a:extLst>
          </p:cNvPr>
          <p:cNvSpPr txBox="1"/>
          <p:nvPr/>
        </p:nvSpPr>
        <p:spPr>
          <a:xfrm>
            <a:off x="1165225" y="668655"/>
            <a:ext cx="4618058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EXTEND THE NON-CONVEX BCD - Stochastic Successive Convex Approximation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184239-EAD0-8EA3-7C5A-51B5616BA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874" y="2079802"/>
            <a:ext cx="4001986" cy="6427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A232EE-2609-569C-5310-1864D5CF5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705" y="2831663"/>
            <a:ext cx="2291095" cy="6427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AA42D37-0F98-FF7B-73E0-743BB1EEF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303" y="4135490"/>
            <a:ext cx="4339901" cy="7374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C061094-840C-3EFA-5918-62958740E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514" y="5053270"/>
            <a:ext cx="4170924" cy="35711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5FCD528-9291-0A8A-D24C-FBBF101C0A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6777" y="2857432"/>
            <a:ext cx="2845525" cy="32777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62FAABB-065A-C650-2B55-B7F9EB30EA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7826" y="2323166"/>
            <a:ext cx="2890671" cy="35711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BA7F97B-0663-F91B-A89A-14378D2B0E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6299" y="3576318"/>
            <a:ext cx="4668982" cy="68469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C358DF6-E2D4-322B-9315-2242E8A7BE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241" y="4485130"/>
            <a:ext cx="1771365" cy="684692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2633E57-FB48-900E-2B38-F983BBFC4EF2}"/>
              </a:ext>
            </a:extLst>
          </p:cNvPr>
          <p:cNvCxnSpPr>
            <a:cxnSpLocks/>
          </p:cNvCxnSpPr>
          <p:nvPr/>
        </p:nvCxnSpPr>
        <p:spPr>
          <a:xfrm>
            <a:off x="5900546" y="1428649"/>
            <a:ext cx="25912" cy="4616532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8431301-8C27-C5B1-FB16-FE3EA093A844}"/>
              </a:ext>
            </a:extLst>
          </p:cNvPr>
          <p:cNvSpPr/>
          <p:nvPr/>
        </p:nvSpPr>
        <p:spPr>
          <a:xfrm>
            <a:off x="6265544" y="3676054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65DA1D73-92C4-832E-C103-2417957323FC}"/>
              </a:ext>
            </a:extLst>
          </p:cNvPr>
          <p:cNvSpPr/>
          <p:nvPr/>
        </p:nvSpPr>
        <p:spPr>
          <a:xfrm>
            <a:off x="6263837" y="4769650"/>
            <a:ext cx="350322" cy="121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Flowchart: Preparation 1"/>
          <p:cNvSpPr/>
          <p:nvPr/>
        </p:nvSpPr>
        <p:spPr>
          <a:xfrm rot="5400000">
            <a:off x="2439035" y="3123565"/>
            <a:ext cx="737870" cy="745490"/>
          </a:xfrm>
          <a:prstGeom prst="ellipse">
            <a:avLst/>
          </a:prstGeom>
          <a:noFill/>
          <a:ln w="190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14465" y="3975311"/>
            <a:ext cx="2387498" cy="49962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论文背景与介绍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1825540" y="3189548"/>
            <a:ext cx="1965348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9" name="矩形 28"/>
          <p:cNvSpPr/>
          <p:nvPr/>
        </p:nvSpPr>
        <p:spPr>
          <a:xfrm>
            <a:off x="3744589" y="3975311"/>
            <a:ext cx="2480098" cy="49962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系统建模与问题提出</a:t>
            </a:r>
          </a:p>
        </p:txBody>
      </p:sp>
      <p:sp>
        <p:nvSpPr>
          <p:cNvPr id="30" name="矩形 29"/>
          <p:cNvSpPr/>
          <p:nvPr/>
        </p:nvSpPr>
        <p:spPr>
          <a:xfrm>
            <a:off x="4001964" y="3189548"/>
            <a:ext cx="1965348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3" name="矩形 32"/>
          <p:cNvSpPr/>
          <p:nvPr/>
        </p:nvSpPr>
        <p:spPr>
          <a:xfrm>
            <a:off x="5921013" y="3975311"/>
            <a:ext cx="2480098" cy="49962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提出算法</a:t>
            </a:r>
          </a:p>
        </p:txBody>
      </p:sp>
      <p:sp>
        <p:nvSpPr>
          <p:cNvPr id="34" name="矩形 33"/>
          <p:cNvSpPr/>
          <p:nvPr/>
        </p:nvSpPr>
        <p:spPr>
          <a:xfrm>
            <a:off x="6178388" y="3189548"/>
            <a:ext cx="1965348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37" name="矩形 36"/>
          <p:cNvSpPr/>
          <p:nvPr/>
        </p:nvSpPr>
        <p:spPr>
          <a:xfrm>
            <a:off x="8097437" y="3975311"/>
            <a:ext cx="2480098" cy="49962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仿真与总结</a:t>
            </a:r>
          </a:p>
        </p:txBody>
      </p:sp>
      <p:sp>
        <p:nvSpPr>
          <p:cNvPr id="38" name="矩形 37"/>
          <p:cNvSpPr/>
          <p:nvPr/>
        </p:nvSpPr>
        <p:spPr>
          <a:xfrm>
            <a:off x="8354812" y="3189548"/>
            <a:ext cx="1965348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39" name="矩形 38"/>
          <p:cNvSpPr/>
          <p:nvPr/>
        </p:nvSpPr>
        <p:spPr>
          <a:xfrm>
            <a:off x="4612098" y="1434584"/>
            <a:ext cx="3200214" cy="106984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0" name="Flowchart: Preparation 1"/>
          <p:cNvSpPr/>
          <p:nvPr/>
        </p:nvSpPr>
        <p:spPr>
          <a:xfrm rot="5400000">
            <a:off x="4615815" y="3123565"/>
            <a:ext cx="737870" cy="745490"/>
          </a:xfrm>
          <a:prstGeom prst="ellipse">
            <a:avLst/>
          </a:prstGeom>
          <a:noFill/>
          <a:ln w="190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Flowchart: Preparation 1"/>
          <p:cNvSpPr/>
          <p:nvPr/>
        </p:nvSpPr>
        <p:spPr>
          <a:xfrm rot="5400000">
            <a:off x="6791960" y="3123565"/>
            <a:ext cx="737870" cy="745490"/>
          </a:xfrm>
          <a:prstGeom prst="ellipse">
            <a:avLst/>
          </a:prstGeom>
          <a:noFill/>
          <a:ln w="190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Flowchart: Preparation 1"/>
          <p:cNvSpPr/>
          <p:nvPr/>
        </p:nvSpPr>
        <p:spPr>
          <a:xfrm rot="5400000">
            <a:off x="8968740" y="3107055"/>
            <a:ext cx="737870" cy="745490"/>
          </a:xfrm>
          <a:prstGeom prst="ellipse">
            <a:avLst/>
          </a:prstGeom>
          <a:noFill/>
          <a:ln w="1905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11"/>
          <p:cNvSpPr/>
          <p:nvPr userDrawn="1"/>
        </p:nvSpPr>
        <p:spPr>
          <a:xfrm rot="5400000">
            <a:off x="5389880" y="1453515"/>
            <a:ext cx="1410970" cy="1372235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"/>
          <p:cNvSpPr/>
          <p:nvPr userDrawn="1"/>
        </p:nvSpPr>
        <p:spPr>
          <a:xfrm rot="5400000">
            <a:off x="3867785" y="1262380"/>
            <a:ext cx="4455795" cy="433324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532550" y="1865550"/>
            <a:ext cx="3126900" cy="312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59050" y="2814320"/>
            <a:ext cx="7073265" cy="9069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000" dirty="0">
                <a:solidFill>
                  <a:schemeClr val="accent1"/>
                </a:solidFill>
                <a:cs typeface="+mn-ea"/>
                <a:sym typeface="+mn-lt"/>
              </a:rPr>
              <a:t>仿真与总结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5455146" y="2583904"/>
            <a:ext cx="1282979" cy="3298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Part  04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165225" y="668655"/>
            <a:ext cx="4136390" cy="4996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系统建模与问题提出</a:t>
            </a:r>
          </a:p>
        </p:txBody>
      </p:sp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8765D5-92F1-E325-9607-072A6A624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17" y="1714500"/>
            <a:ext cx="4749005" cy="3714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BA1E99-A599-3CE8-6B9E-7374F4DE0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707" y="1714500"/>
            <a:ext cx="486941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165225" y="668655"/>
            <a:ext cx="4136390" cy="4996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系统建模与问题提出</a:t>
            </a:r>
          </a:p>
        </p:txBody>
      </p:sp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F3743E-9C4E-DD71-EB1E-3B0A021AD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660" y="1714500"/>
            <a:ext cx="4701717" cy="3714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31B870-620D-9A2F-0FB4-A2723CB21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429" y="1714500"/>
            <a:ext cx="471314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11"/>
          <p:cNvSpPr/>
          <p:nvPr userDrawn="1"/>
        </p:nvSpPr>
        <p:spPr>
          <a:xfrm rot="5400000">
            <a:off x="4117340" y="1579880"/>
            <a:ext cx="3802380" cy="3697605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042160" y="2768600"/>
            <a:ext cx="81070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sz="5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感谢聆听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418455" y="4264660"/>
            <a:ext cx="1123950" cy="6350"/>
          </a:xfrm>
          <a:prstGeom prst="line">
            <a:avLst/>
          </a:prstGeom>
          <a:ln w="28575" cmpd="sng">
            <a:solidFill>
              <a:schemeClr val="bg1">
                <a:lumMod val="9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B1195E30-0B2E-4965-B017-1B549C2133E1}"/>
              </a:ext>
            </a:extLst>
          </p:cNvPr>
          <p:cNvSpPr txBox="1"/>
          <p:nvPr/>
        </p:nvSpPr>
        <p:spPr>
          <a:xfrm>
            <a:off x="1717431" y="3837959"/>
            <a:ext cx="880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/>
              <a:t>H. Guo, Y.-C. Liang, J. Chen, and E. G. Larsson, “Weighted sum-rate maximization for reconfigurable intelligent surface aided wireless networks,” IEEE Transactions on Wireless Communications, vol. 19, no. 5, pp. 3064–3076, May 2020.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"/>
          <p:cNvSpPr/>
          <p:nvPr userDrawn="1"/>
        </p:nvSpPr>
        <p:spPr>
          <a:xfrm rot="5400000">
            <a:off x="3867785" y="1262380"/>
            <a:ext cx="4455795" cy="433324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532550" y="1865550"/>
            <a:ext cx="3126900" cy="312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59050" y="2814320"/>
            <a:ext cx="7073265" cy="9069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000" dirty="0">
                <a:solidFill>
                  <a:schemeClr val="accent1"/>
                </a:solidFill>
                <a:cs typeface="+mn-ea"/>
                <a:sym typeface="+mn-lt"/>
              </a:rPr>
              <a:t>论文背景与介绍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5455146" y="2583904"/>
            <a:ext cx="1282979" cy="3298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Part  01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165225" y="668655"/>
            <a:ext cx="4136390" cy="4996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论文背景与介绍</a:t>
            </a:r>
          </a:p>
        </p:txBody>
      </p:sp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4844" y="1996357"/>
            <a:ext cx="9766372" cy="2630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智能超表面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RIS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Reconfigurable Intelligence Surface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）是一种新的技术。依赖于无源反射元件可以实现调整入射电磁波的相位。通过将其部署在无线信道中，对入射信号的相位进行调整，可以达到重塑无线信道的目的。这种技术，被认为是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6G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关键技术之一。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该论文建立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RIS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辅助的无线通信信道模型，根据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CSI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是否有误差得到两个非凸优化问题，并进一步通过不同的算法得到两个问题的全局最优解。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61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"/>
          <p:cNvSpPr/>
          <p:nvPr userDrawn="1"/>
        </p:nvSpPr>
        <p:spPr>
          <a:xfrm rot="5400000">
            <a:off x="3867785" y="1262380"/>
            <a:ext cx="4455795" cy="433324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532550" y="1865550"/>
            <a:ext cx="3126900" cy="312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59050" y="2814320"/>
            <a:ext cx="7073265" cy="9069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000" dirty="0">
                <a:solidFill>
                  <a:schemeClr val="accent1"/>
                </a:solidFill>
                <a:cs typeface="+mn-ea"/>
                <a:sym typeface="+mn-lt"/>
              </a:rPr>
              <a:t>系统建模与问题提出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5455146" y="2583904"/>
            <a:ext cx="1282979" cy="3298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Part  02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165225" y="668655"/>
            <a:ext cx="3014889" cy="4996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系统建模</a:t>
            </a:r>
          </a:p>
        </p:txBody>
      </p:sp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4844" y="1996357"/>
            <a:ext cx="9766372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基站发送信号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用户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接收到的信号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用户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k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接收端信噪比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    其中，传输功率限制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A3DBF0-7B46-55C7-1F0E-1136D789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255" y="1972974"/>
            <a:ext cx="1011257" cy="5933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41687B-41AE-854F-BCD9-56BBF1EC8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871" y="2811366"/>
            <a:ext cx="2567048" cy="1003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ADCFBE-AF36-912F-BC7F-DD01B9BCA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871" y="3794264"/>
            <a:ext cx="3150789" cy="8258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29D96D-8409-266A-F732-80B9655EDB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1759" y="4610749"/>
            <a:ext cx="1110903" cy="554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96A94AB-9989-83D0-9A8E-FF683044C726}"/>
                  </a:ext>
                </a:extLst>
              </p:cNvPr>
              <p:cNvSpPr txBox="1"/>
              <p:nvPr/>
            </p:nvSpPr>
            <p:spPr>
              <a:xfrm>
                <a:off x="2150922" y="5785901"/>
                <a:ext cx="1921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96A94AB-9989-83D0-9A8E-FF683044C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922" y="5785901"/>
                <a:ext cx="1921254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165E62C-4F40-CF10-4024-A0CE2646B5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9867" y="5331284"/>
            <a:ext cx="2171193" cy="2124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C6E043-0260-EA21-E7AB-9D09AE957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842" y="5636854"/>
            <a:ext cx="1063023" cy="2400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32FD0A-6C80-D053-9AC9-69E4E8D802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842" y="6189345"/>
            <a:ext cx="950207" cy="2353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48D91EA-7CB9-7D65-FBC7-501580DACC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842" y="5928160"/>
            <a:ext cx="1063023" cy="2270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054647-4E22-1C21-FA1E-19730623CF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842" y="5330555"/>
            <a:ext cx="1063023" cy="2550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7C66DE6-4FDF-A379-0CF7-B2EDD01112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9867" y="5575822"/>
            <a:ext cx="1644361" cy="244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99E004-46A4-55C6-DB25-F920190E19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8807" y="1918858"/>
            <a:ext cx="5419759" cy="3021844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D0F29D3-00AA-36E8-0D45-9CC167EDD9A0}"/>
              </a:ext>
            </a:extLst>
          </p:cNvPr>
          <p:cNvCxnSpPr>
            <a:cxnSpLocks/>
          </p:cNvCxnSpPr>
          <p:nvPr/>
        </p:nvCxnSpPr>
        <p:spPr>
          <a:xfrm>
            <a:off x="5948123" y="1732317"/>
            <a:ext cx="25912" cy="4616532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62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4844" y="1996357"/>
            <a:ext cx="9766372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Perfect CSI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					 </a:t>
            </a:r>
            <a:r>
              <a:rPr lang="en-US" altLang="zh-CN" sz="1600" i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Imperfect CSI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115D6F-13CD-6D40-0FEB-9919320F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44" y="2903889"/>
            <a:ext cx="3950525" cy="187946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4D7855B-17BA-D31A-57D1-22C9631CD804}"/>
              </a:ext>
            </a:extLst>
          </p:cNvPr>
          <p:cNvCxnSpPr>
            <a:cxnSpLocks/>
          </p:cNvCxnSpPr>
          <p:nvPr/>
        </p:nvCxnSpPr>
        <p:spPr>
          <a:xfrm>
            <a:off x="5582118" y="1566062"/>
            <a:ext cx="25912" cy="4616532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6672EA59-A89E-5005-618F-38C559000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601" y="2903889"/>
            <a:ext cx="4193968" cy="16115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7D03AB-84D3-A7FB-FF21-AB156FB6AD54}"/>
              </a:ext>
            </a:extLst>
          </p:cNvPr>
          <p:cNvSpPr txBox="1"/>
          <p:nvPr/>
        </p:nvSpPr>
        <p:spPr>
          <a:xfrm>
            <a:off x="1165225" y="668655"/>
            <a:ext cx="3014889" cy="4996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问题提出</a:t>
            </a:r>
          </a:p>
        </p:txBody>
      </p:sp>
    </p:spTree>
    <p:extLst>
      <p:ext uri="{BB962C8B-B14F-4D97-AF65-F5344CB8AC3E}">
        <p14:creationId xmlns:p14="http://schemas.microsoft.com/office/powerpoint/2010/main" val="29125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"/>
          <p:cNvSpPr/>
          <p:nvPr userDrawn="1"/>
        </p:nvSpPr>
        <p:spPr>
          <a:xfrm rot="5400000">
            <a:off x="3867785" y="1262380"/>
            <a:ext cx="4455795" cy="433324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16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>
            <a:off x="0" y="4541520"/>
            <a:ext cx="6493397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b="3346"/>
          <a:stretch>
            <a:fillRect/>
          </a:stretch>
        </p:blipFill>
        <p:spPr>
          <a:xfrm>
            <a:off x="8538110" y="3200400"/>
            <a:ext cx="3653889" cy="3657599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532550" y="1865550"/>
            <a:ext cx="3126900" cy="3126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59050" y="2814320"/>
            <a:ext cx="7073265" cy="9069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000" dirty="0">
                <a:solidFill>
                  <a:schemeClr val="accent1"/>
                </a:solidFill>
                <a:cs typeface="+mn-ea"/>
                <a:sym typeface="+mn-lt"/>
              </a:rPr>
              <a:t>提出算法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5455146" y="2583904"/>
            <a:ext cx="1282979" cy="3298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Part  03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4" r="42125" b="8464"/>
          <a:stretch>
            <a:fillRect/>
          </a:stretch>
        </p:blipFill>
        <p:spPr>
          <a:xfrm flipH="1">
            <a:off x="8920480" y="4966970"/>
            <a:ext cx="6493397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445" y="-421006"/>
            <a:ext cx="12192000" cy="231648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1165225" y="668655"/>
            <a:ext cx="2444874" cy="2955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ALTERNATING OPTIMIZATION</a:t>
            </a:r>
            <a:endParaRPr lang="zh-CN" altLang="en-US" sz="100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sp>
        <p:nvSpPr>
          <p:cNvPr id="10" name="11"/>
          <p:cNvSpPr/>
          <p:nvPr userDrawn="1"/>
        </p:nvSpPr>
        <p:spPr>
          <a:xfrm rot="5400000">
            <a:off x="1002030" y="676275"/>
            <a:ext cx="557530" cy="542290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1009650" y="1214989"/>
                <a:ext cx="10206619" cy="484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固定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——</a:t>
                </a:r>
                <a:r>
                  <a:rPr lang="en-US" altLang="zh-CN" sz="16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WMMSE algorithm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ALTERNATING OPTIMIZATION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     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THE PERFECT CSI 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）</a:t>
                </a: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固定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W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				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其中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		</a:t>
                </a: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1214989"/>
                <a:ext cx="10206619" cy="4846904"/>
              </a:xfrm>
              <a:prstGeom prst="rect">
                <a:avLst/>
              </a:prstGeom>
              <a:blipFill>
                <a:blip r:embed="rId6"/>
                <a:stretch>
                  <a:fillRect l="-358" b="-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942100D-F826-094F-9C2B-85A3648D5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187" y="814569"/>
            <a:ext cx="3140390" cy="13747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4DB425-8457-A1FC-9260-6D14A4EBE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573" y="4276369"/>
            <a:ext cx="2556937" cy="5484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E43D3B-B275-F5CF-FE01-B12941559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573" y="4855931"/>
            <a:ext cx="2758268" cy="5484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F1BDF6C-4308-7FE9-EB36-D62933AE5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9001" y="5577332"/>
            <a:ext cx="932213" cy="443826"/>
          </a:xfrm>
          <a:prstGeom prst="rect">
            <a:avLst/>
          </a:prstGeom>
        </p:spPr>
      </p:pic>
      <p:sp>
        <p:nvSpPr>
          <p:cNvPr id="23" name="左大括号 22">
            <a:extLst>
              <a:ext uri="{FF2B5EF4-FFF2-40B4-BE49-F238E27FC236}">
                <a16:creationId xmlns:a16="http://schemas.microsoft.com/office/drawing/2014/main" id="{E8687EBA-AEFF-0E21-C9F8-8246998C57D9}"/>
              </a:ext>
            </a:extLst>
          </p:cNvPr>
          <p:cNvSpPr/>
          <p:nvPr/>
        </p:nvSpPr>
        <p:spPr>
          <a:xfrm>
            <a:off x="4126675" y="1430977"/>
            <a:ext cx="516577" cy="36991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1938C3AA-5C40-1763-61D8-5ABF2474C733}"/>
              </a:ext>
            </a:extLst>
          </p:cNvPr>
          <p:cNvSpPr/>
          <p:nvPr/>
        </p:nvSpPr>
        <p:spPr>
          <a:xfrm>
            <a:off x="7548750" y="1058755"/>
            <a:ext cx="134585" cy="936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1D07E69D-E695-8EA7-CAFD-363657EB33BE}"/>
              </a:ext>
            </a:extLst>
          </p:cNvPr>
          <p:cNvSpPr/>
          <p:nvPr/>
        </p:nvSpPr>
        <p:spPr>
          <a:xfrm>
            <a:off x="5796253" y="4380791"/>
            <a:ext cx="299747" cy="14986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6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48,&quot;width&quot;:10225.822047244093}"/>
</p:tagLst>
</file>

<file path=ppt/theme/theme1.xml><?xml version="1.0" encoding="utf-8"?>
<a:theme xmlns:a="http://schemas.openxmlformats.org/drawingml/2006/main" name="第一PPT，www.1ppt.com">
  <a:themeElements>
    <a:clrScheme name="自定义 10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5959"/>
      </a:accent1>
      <a:accent2>
        <a:srgbClr val="7F7F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x2pyu2j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5959"/>
      </a:accent1>
      <a:accent2>
        <a:srgbClr val="7F7F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x2pyu2j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838</Words>
  <Application>Microsoft Office PowerPoint</Application>
  <PresentationFormat>宽屏</PresentationFormat>
  <Paragraphs>188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思源宋体</vt:lpstr>
      <vt:lpstr>微软雅黑</vt:lpstr>
      <vt:lpstr>Arial</vt:lpstr>
      <vt:lpstr>Calibri</vt:lpstr>
      <vt:lpstr>Cambria Math</vt:lpstr>
      <vt:lpstr>Times New Roman</vt:lpstr>
      <vt:lpstr>第一PPT，www.1ppt.com</vt:lpstr>
      <vt:lpstr>1_Office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极简曲线</dc:title>
  <dc:creator>第一PPT</dc:creator>
  <cp:keywords>www.1ppt.com</cp:keywords>
  <dc:description>www.1ppt.com</dc:description>
  <cp:lastModifiedBy>Ran Sue</cp:lastModifiedBy>
  <cp:revision>36</cp:revision>
  <dcterms:created xsi:type="dcterms:W3CDTF">2019-05-29T13:37:00Z</dcterms:created>
  <dcterms:modified xsi:type="dcterms:W3CDTF">2022-12-29T05:49:25Z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